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2"/>
  </p:notesMasterIdLst>
  <p:handoutMasterIdLst>
    <p:handoutMasterId r:id="rId13"/>
  </p:handoutMasterIdLst>
  <p:sldIdLst>
    <p:sldId id="401" r:id="rId5"/>
    <p:sldId id="403" r:id="rId6"/>
    <p:sldId id="402" r:id="rId7"/>
    <p:sldId id="397" r:id="rId8"/>
    <p:sldId id="405" r:id="rId9"/>
    <p:sldId id="394" r:id="rId10"/>
    <p:sldId id="404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3DF41-EAB1-4086-974F-952350810AF8}" v="1" dt="2025-06-16T11:10:46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46" autoAdjust="0"/>
  </p:normalViewPr>
  <p:slideViewPr>
    <p:cSldViewPr snapToGrid="0">
      <p:cViewPr varScale="1">
        <p:scale>
          <a:sx n="67" d="100"/>
          <a:sy n="67" d="100"/>
        </p:scale>
        <p:origin x="1296" y="3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oollands" userId="89ae9523-7601-4e90-af7b-c52e364efc62" providerId="ADAL" clId="{2AD3DF41-EAB1-4086-974F-952350810AF8}"/>
    <pc:docChg chg="undo redo custSel modSld">
      <pc:chgData name="J Woollands" userId="89ae9523-7601-4e90-af7b-c52e364efc62" providerId="ADAL" clId="{2AD3DF41-EAB1-4086-974F-952350810AF8}" dt="2025-06-16T11:17:41.161" v="711" actId="20577"/>
      <pc:docMkLst>
        <pc:docMk/>
      </pc:docMkLst>
      <pc:sldChg chg="modNotesTx">
        <pc:chgData name="J Woollands" userId="89ae9523-7601-4e90-af7b-c52e364efc62" providerId="ADAL" clId="{2AD3DF41-EAB1-4086-974F-952350810AF8}" dt="2025-06-16T11:16:22.940" v="598" actId="20577"/>
        <pc:sldMkLst>
          <pc:docMk/>
          <pc:sldMk cId="1974942735" sldId="394"/>
        </pc:sldMkLst>
      </pc:sldChg>
      <pc:sldChg chg="modSp mod modNotesTx">
        <pc:chgData name="J Woollands" userId="89ae9523-7601-4e90-af7b-c52e364efc62" providerId="ADAL" clId="{2AD3DF41-EAB1-4086-974F-952350810AF8}" dt="2025-06-16T11:16:05.047" v="556" actId="20577"/>
        <pc:sldMkLst>
          <pc:docMk/>
          <pc:sldMk cId="1497105360" sldId="397"/>
        </pc:sldMkLst>
        <pc:graphicFrameChg chg="mod modGraphic">
          <ac:chgData name="J Woollands" userId="89ae9523-7601-4e90-af7b-c52e364efc62" providerId="ADAL" clId="{2AD3DF41-EAB1-4086-974F-952350810AF8}" dt="2025-06-16T11:12:07.168" v="108" actId="20577"/>
          <ac:graphicFrameMkLst>
            <pc:docMk/>
            <pc:sldMk cId="1497105360" sldId="397"/>
            <ac:graphicFrameMk id="5" creationId="{AD665292-15E4-4939-934A-CC4A96DDC369}"/>
          </ac:graphicFrameMkLst>
        </pc:graphicFrameChg>
      </pc:sldChg>
      <pc:sldChg chg="modNotesTx">
        <pc:chgData name="J Woollands" userId="89ae9523-7601-4e90-af7b-c52e364efc62" providerId="ADAL" clId="{2AD3DF41-EAB1-4086-974F-952350810AF8}" dt="2025-06-16T11:13:48.368" v="201" actId="20577"/>
        <pc:sldMkLst>
          <pc:docMk/>
          <pc:sldMk cId="2074766540" sldId="401"/>
        </pc:sldMkLst>
      </pc:sldChg>
      <pc:sldChg chg="modNotesTx">
        <pc:chgData name="J Woollands" userId="89ae9523-7601-4e90-af7b-c52e364efc62" providerId="ADAL" clId="{2AD3DF41-EAB1-4086-974F-952350810AF8}" dt="2025-06-16T11:15:10.259" v="407" actId="20577"/>
        <pc:sldMkLst>
          <pc:docMk/>
          <pc:sldMk cId="2849151971" sldId="402"/>
        </pc:sldMkLst>
      </pc:sldChg>
      <pc:sldChg chg="modSp mod modNotesTx">
        <pc:chgData name="J Woollands" userId="89ae9523-7601-4e90-af7b-c52e364efc62" providerId="ADAL" clId="{2AD3DF41-EAB1-4086-974F-952350810AF8}" dt="2025-06-16T11:14:25.165" v="315" actId="20577"/>
        <pc:sldMkLst>
          <pc:docMk/>
          <pc:sldMk cId="1912948986" sldId="403"/>
        </pc:sldMkLst>
        <pc:spChg chg="mod">
          <ac:chgData name="J Woollands" userId="89ae9523-7601-4e90-af7b-c52e364efc62" providerId="ADAL" clId="{2AD3DF41-EAB1-4086-974F-952350810AF8}" dt="2025-06-16T11:07:06.186" v="1" actId="1076"/>
          <ac:spMkLst>
            <pc:docMk/>
            <pc:sldMk cId="1912948986" sldId="403"/>
            <ac:spMk id="4" creationId="{65A85D8F-96DF-414F-96F0-8F01B9758670}"/>
          </ac:spMkLst>
        </pc:spChg>
      </pc:sldChg>
      <pc:sldChg chg="modNotesTx">
        <pc:chgData name="J Woollands" userId="89ae9523-7601-4e90-af7b-c52e364efc62" providerId="ADAL" clId="{2AD3DF41-EAB1-4086-974F-952350810AF8}" dt="2025-06-16T11:17:41.161" v="711" actId="20577"/>
        <pc:sldMkLst>
          <pc:docMk/>
          <pc:sldMk cId="1633727740" sldId="404"/>
        </pc:sldMkLst>
      </pc:sldChg>
      <pc:sldChg chg="delSp modSp mod">
        <pc:chgData name="J Woollands" userId="89ae9523-7601-4e90-af7b-c52e364efc62" providerId="ADAL" clId="{2AD3DF41-EAB1-4086-974F-952350810AF8}" dt="2025-06-16T11:12:47.310" v="125" actId="478"/>
        <pc:sldMkLst>
          <pc:docMk/>
          <pc:sldMk cId="3079534048" sldId="405"/>
        </pc:sldMkLst>
        <pc:spChg chg="mod">
          <ac:chgData name="J Woollands" userId="89ae9523-7601-4e90-af7b-c52e364efc62" providerId="ADAL" clId="{2AD3DF41-EAB1-4086-974F-952350810AF8}" dt="2025-06-16T11:12:33.620" v="122" actId="20577"/>
          <ac:spMkLst>
            <pc:docMk/>
            <pc:sldMk cId="3079534048" sldId="405"/>
            <ac:spMk id="2" creationId="{3E0E08A1-FEAA-4F21-96E4-5A57CFAABBE2}"/>
          </ac:spMkLst>
        </pc:spChg>
        <pc:spChg chg="del">
          <ac:chgData name="J Woollands" userId="89ae9523-7601-4e90-af7b-c52e364efc62" providerId="ADAL" clId="{2AD3DF41-EAB1-4086-974F-952350810AF8}" dt="2025-06-16T11:12:44.270" v="124" actId="478"/>
          <ac:spMkLst>
            <pc:docMk/>
            <pc:sldMk cId="3079534048" sldId="405"/>
            <ac:spMk id="4" creationId="{43E96533-0ABC-43CF-A178-990FE4A0AE10}"/>
          </ac:spMkLst>
        </pc:spChg>
        <pc:spChg chg="del">
          <ac:chgData name="J Woollands" userId="89ae9523-7601-4e90-af7b-c52e364efc62" providerId="ADAL" clId="{2AD3DF41-EAB1-4086-974F-952350810AF8}" dt="2025-06-16T11:12:41.607" v="123" actId="478"/>
          <ac:spMkLst>
            <pc:docMk/>
            <pc:sldMk cId="3079534048" sldId="405"/>
            <ac:spMk id="5" creationId="{5D109D7B-C32A-4E78-8DDF-03685549555D}"/>
          </ac:spMkLst>
        </pc:spChg>
        <pc:spChg chg="del">
          <ac:chgData name="J Woollands" userId="89ae9523-7601-4e90-af7b-c52e364efc62" providerId="ADAL" clId="{2AD3DF41-EAB1-4086-974F-952350810AF8}" dt="2025-06-16T11:12:47.310" v="125" actId="478"/>
          <ac:spMkLst>
            <pc:docMk/>
            <pc:sldMk cId="3079534048" sldId="405"/>
            <ac:spMk id="6" creationId="{ABC57B06-3F43-4092-8AB5-0AC0601793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EF7BB0-3EA7-4436-9434-950FCCD7FE5A}" type="datetime1">
              <a:rPr lang="en-GB" smtClean="0"/>
              <a:t>16/06/2025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AE08-3B3B-4E39-A27D-95B4FAD4A917}" type="datetime1">
              <a:rPr lang="en-GB" smtClean="0"/>
              <a:pPr/>
              <a:t>16/06/2025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Welcome to our breakfast meeting to share our school’s updated vision.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Why does our school need a vision?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Read the reason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How did we make sure everyone in our school community was involved?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Read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We had responses from governors, staff, family and pupils.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Here are some of the words that people shared with us.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Read the words.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0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Read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Read the slide Y3 pupils read a </a:t>
            </a:r>
            <a:r>
              <a:rPr lang="en-GB"/>
              <a:t>sentence each.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n-GB" noProof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3352"/>
            <a:ext cx="6322142" cy="35112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i="0" dirty="0" err="1">
                <a:latin typeface="Twinkl" panose="02000000000000000000" pitchFamily="2" charset="0"/>
              </a:rPr>
              <a:t>Elsecar</a:t>
            </a:r>
            <a:r>
              <a:rPr lang="en-GB" i="0" dirty="0">
                <a:latin typeface="Twinkl" panose="02000000000000000000" pitchFamily="2" charset="0"/>
              </a:rPr>
              <a:t> Holy Trinity CE Primary Academy</a:t>
            </a:r>
            <a:br>
              <a:rPr lang="en-GB" i="0" dirty="0">
                <a:latin typeface="Twinkl" panose="02000000000000000000" pitchFamily="2" charset="0"/>
              </a:rPr>
            </a:br>
            <a:br>
              <a:rPr lang="en-GB" i="0" dirty="0">
                <a:latin typeface="Twinkl" panose="02000000000000000000" pitchFamily="2" charset="0"/>
              </a:rPr>
            </a:br>
            <a:r>
              <a:rPr lang="en-GB" i="0" dirty="0">
                <a:latin typeface="Twinkl" panose="02000000000000000000" pitchFamily="2" charset="0"/>
              </a:rPr>
              <a:t>Updated school vision breakfast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en-GB" cap="none" dirty="0"/>
              <a:t>Worship Leaders</a:t>
            </a:r>
          </a:p>
          <a:p>
            <a:pPr algn="ctr" rtl="0"/>
            <a:r>
              <a:rPr lang="en-GB" cap="none" dirty="0"/>
              <a:t>17</a:t>
            </a:r>
            <a:r>
              <a:rPr lang="en-GB" cap="none" baseline="30000" dirty="0"/>
              <a:t>th</a:t>
            </a:r>
            <a:r>
              <a:rPr lang="en-GB" cap="none" dirty="0"/>
              <a:t> June 2025</a:t>
            </a:r>
          </a:p>
        </p:txBody>
      </p:sp>
      <p:pic>
        <p:nvPicPr>
          <p:cNvPr id="1026" name="Picture 2" descr="Elsecar Holy Trinity CofE Primary Academy Elsecar Holy Trinity CofE Primary Academy">
            <a:extLst>
              <a:ext uri="{FF2B5EF4-FFF2-40B4-BE49-F238E27FC236}">
                <a16:creationId xmlns:a16="http://schemas.microsoft.com/office/drawing/2014/main" id="{DFA3100C-4A22-D40E-BFC9-5246A67C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5"/>
          <a:stretch>
            <a:fillRect/>
          </a:stretch>
        </p:blipFill>
        <p:spPr bwMode="auto">
          <a:xfrm>
            <a:off x="8691975" y="467244"/>
            <a:ext cx="2239074" cy="21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36" y="365125"/>
            <a:ext cx="3576484" cy="2103436"/>
          </a:xfrm>
        </p:spPr>
        <p:txBody>
          <a:bodyPr rtlCol="0"/>
          <a:lstStyle/>
          <a:p>
            <a:pPr algn="ctr" rtl="0"/>
            <a:r>
              <a:rPr lang="en-GB" dirty="0">
                <a:latin typeface="Twinkl" panose="02000000000000000000" pitchFamily="2" charset="0"/>
              </a:rPr>
              <a:t>Why does a school need a vision?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865FD9-DFA3-490C-B372-0EDD4BED9C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6317" b="6317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5CEEF7E-98C5-40BC-941B-88FA9196B7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8438" r="18438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1" y="2643186"/>
            <a:ext cx="4228635" cy="3529014"/>
          </a:xfrm>
        </p:spPr>
        <p:txBody>
          <a:bodyPr rtlCol="0">
            <a:norm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An effective school need a vision that is clear, punchy and reflects the ambitions of the whole-school community. Not only should it bring a school together, it should ensure that everyone is moving in the right direction and pulling towards the same goals. With an up-to-date school vision statement, school improvement planning is so much easier and more meaningful.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49D770F-0604-41BE-87F0-65B08CC353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22905" b="22905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BCE927-4F46-4797-9BD3-B816E2B4CE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13156" b="13156"/>
          <a:stretch/>
        </p:blipFill>
        <p:spPr>
          <a:xfrm>
            <a:off x="9081588" y="3896475"/>
            <a:ext cx="3109415" cy="3055044"/>
          </a:xfrm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i="0" dirty="0">
                <a:latin typeface="Twinkl" panose="02000000000000000000" pitchFamily="2" charset="0"/>
              </a:rPr>
              <a:t>How we updated our vision?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GB" sz="3600" dirty="0">
                <a:latin typeface="Twinkl" panose="02000000000000000000" pitchFamily="2" charset="0"/>
              </a:rPr>
              <a:t>We asked all stakeholders one simple question!</a:t>
            </a:r>
          </a:p>
          <a:p>
            <a:pPr algn="ctr" rtl="0"/>
            <a:endParaRPr lang="en-GB" sz="3600" dirty="0">
              <a:latin typeface="Twinkl" panose="02000000000000000000" pitchFamily="2" charset="0"/>
            </a:endParaRPr>
          </a:p>
          <a:p>
            <a:pPr algn="ctr" rtl="0"/>
            <a:r>
              <a:rPr lang="en-GB" sz="3600" dirty="0">
                <a:latin typeface="Twinkl" panose="02000000000000000000" pitchFamily="2" charset="0"/>
              </a:rPr>
              <a:t> </a:t>
            </a:r>
          </a:p>
          <a:p>
            <a:pPr algn="ctr" rtl="0"/>
            <a:r>
              <a:rPr lang="en-GB" sz="3600" b="1" dirty="0">
                <a:latin typeface="Twinkl" panose="02000000000000000000" pitchFamily="2" charset="0"/>
              </a:rPr>
              <a:t>What does </a:t>
            </a:r>
            <a:r>
              <a:rPr lang="en-GB" sz="3600" b="1" dirty="0" err="1">
                <a:latin typeface="Twinkl" panose="02000000000000000000" pitchFamily="2" charset="0"/>
              </a:rPr>
              <a:t>Elsecar</a:t>
            </a:r>
            <a:r>
              <a:rPr lang="en-GB" sz="3600" b="1" dirty="0">
                <a:latin typeface="Twinkl" panose="02000000000000000000" pitchFamily="2" charset="0"/>
              </a:rPr>
              <a:t> School mean to you?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959"/>
            <a:ext cx="2740742" cy="1325563"/>
          </a:xfrm>
        </p:spPr>
        <p:txBody>
          <a:bodyPr rtlCol="0">
            <a:normAutofit/>
          </a:bodyPr>
          <a:lstStyle/>
          <a:p>
            <a:pPr rtl="0"/>
            <a:r>
              <a:rPr lang="en-GB" sz="3600" i="0" dirty="0">
                <a:latin typeface="Twinkl" panose="02000000000000000000" pitchFamily="2" charset="0"/>
              </a:rPr>
              <a:t>We asked…</a:t>
            </a:r>
            <a:br>
              <a:rPr lang="en-GB" sz="3600" i="0" dirty="0">
                <a:latin typeface="Twinkl" panose="02000000000000000000" pitchFamily="2" charset="0"/>
              </a:rPr>
            </a:br>
            <a:r>
              <a:rPr lang="en-GB" sz="3600" i="0" dirty="0">
                <a:latin typeface="Twinkl" panose="02000000000000000000" pitchFamily="2" charset="0"/>
              </a:rPr>
              <a:t>You said…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665292-15E4-4939-934A-CC4A96DDC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09265"/>
              </p:ext>
            </p:extLst>
          </p:nvPr>
        </p:nvGraphicFramePr>
        <p:xfrm>
          <a:off x="540775" y="2172929"/>
          <a:ext cx="11238270" cy="375289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47654">
                  <a:extLst>
                    <a:ext uri="{9D8B030D-6E8A-4147-A177-3AD203B41FA5}">
                      <a16:colId xmlns:a16="http://schemas.microsoft.com/office/drawing/2014/main" val="541534148"/>
                    </a:ext>
                  </a:extLst>
                </a:gridCol>
                <a:gridCol w="2247654">
                  <a:extLst>
                    <a:ext uri="{9D8B030D-6E8A-4147-A177-3AD203B41FA5}">
                      <a16:colId xmlns:a16="http://schemas.microsoft.com/office/drawing/2014/main" val="3138069100"/>
                    </a:ext>
                  </a:extLst>
                </a:gridCol>
                <a:gridCol w="2247654">
                  <a:extLst>
                    <a:ext uri="{9D8B030D-6E8A-4147-A177-3AD203B41FA5}">
                      <a16:colId xmlns:a16="http://schemas.microsoft.com/office/drawing/2014/main" val="2685482510"/>
                    </a:ext>
                  </a:extLst>
                </a:gridCol>
                <a:gridCol w="2247654">
                  <a:extLst>
                    <a:ext uri="{9D8B030D-6E8A-4147-A177-3AD203B41FA5}">
                      <a16:colId xmlns:a16="http://schemas.microsoft.com/office/drawing/2014/main" val="815920531"/>
                    </a:ext>
                  </a:extLst>
                </a:gridCol>
                <a:gridCol w="2247654">
                  <a:extLst>
                    <a:ext uri="{9D8B030D-6E8A-4147-A177-3AD203B41FA5}">
                      <a16:colId xmlns:a16="http://schemas.microsoft.com/office/drawing/2014/main" val="2895995725"/>
                    </a:ext>
                  </a:extLst>
                </a:gridCol>
              </a:tblGrid>
              <a:tr h="644436">
                <a:tc gridSpan="5">
                  <a:txBody>
                    <a:bodyPr/>
                    <a:lstStyle/>
                    <a:p>
                      <a:pPr algn="ctr" rtl="0"/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This is what we think about </a:t>
                      </a:r>
                      <a:r>
                        <a:rPr lang="en-GB" sz="2800" noProof="0" dirty="0" err="1">
                          <a:latin typeface="Twinkl" panose="02000000000000000000" pitchFamily="2" charset="0"/>
                        </a:rPr>
                        <a:t>Elsecar</a:t>
                      </a: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 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4623"/>
                  </a:ext>
                </a:extLst>
              </a:tr>
              <a:tr h="644436"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friendly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loving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community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caring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history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16717"/>
                  </a:ext>
                </a:extLst>
              </a:tr>
              <a:tr h="1175147"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singing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welcoming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helpful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inclusion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a big heart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667950"/>
                  </a:ext>
                </a:extLst>
              </a:tr>
              <a:tr h="644436"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prayer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church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Rev Steve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family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784"/>
                  </a:ext>
                </a:extLst>
              </a:tr>
              <a:tr h="644436">
                <a:tc>
                  <a:txBody>
                    <a:bodyPr/>
                    <a:lstStyle/>
                    <a:p>
                      <a:pPr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playtime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hard working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800" noProof="0" dirty="0">
                        <a:latin typeface="Twinkl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noProof="0" dirty="0">
                          <a:latin typeface="Twinkl" panose="02000000000000000000" pitchFamily="2" charset="0"/>
                        </a:rPr>
                        <a:t>fun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1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i="0" dirty="0">
                <a:latin typeface="Twinkl" panose="02000000000000000000" pitchFamily="2" charset="0"/>
              </a:rPr>
              <a:t>The staff then collated all the different thoughts and feelings given to us and worked hard to put it into a 60 word paragraph, as it had to be concise!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2E39B-B530-722B-E05A-97AEF016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Twinkl" panose="02000000000000000000" pitchFamily="2" charset="0"/>
              </a:rPr>
              <a:t>We also asked our Diocese advisor to take a look at our final statement to make sure it was perfect for our school.</a:t>
            </a: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0" y="355292"/>
            <a:ext cx="11892986" cy="1325563"/>
          </a:xfrm>
        </p:spPr>
        <p:txBody>
          <a:bodyPr rtlCol="0"/>
          <a:lstStyle/>
          <a:p>
            <a:pPr algn="ctr" rtl="0"/>
            <a:r>
              <a:rPr lang="en-GB" i="0" dirty="0">
                <a:latin typeface="Twinkl" panose="02000000000000000000" pitchFamily="2" charset="0"/>
              </a:rPr>
              <a:t>We are proud to announce our updated vision statement for June 2025!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10300160" cy="950976"/>
          </a:xfrm>
        </p:spPr>
        <p:txBody>
          <a:bodyPr rtlCol="0"/>
          <a:lstStyle/>
          <a:p>
            <a:pPr algn="ctr" rtl="0"/>
            <a:r>
              <a:rPr lang="en-GB" dirty="0">
                <a:latin typeface="Twinkl" panose="02000000000000000000" pitchFamily="2" charset="0"/>
              </a:rPr>
              <a:t>Our school, our church, our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10437812" cy="306324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err="1">
                <a:latin typeface="Twinkl" panose="02000000000000000000" pitchFamily="2" charset="0"/>
              </a:rPr>
              <a:t>Elsecar</a:t>
            </a:r>
            <a:r>
              <a:rPr lang="en-GB" sz="3200" dirty="0">
                <a:latin typeface="Twinkl" panose="02000000000000000000" pitchFamily="2" charset="0"/>
              </a:rPr>
              <a:t> Holy Trinity is a </a:t>
            </a:r>
            <a:r>
              <a:rPr lang="en-GB" sz="3200" b="1" dirty="0">
                <a:latin typeface="Twinkl" panose="02000000000000000000" pitchFamily="2" charset="0"/>
              </a:rPr>
              <a:t>nurturing</a:t>
            </a:r>
            <a:r>
              <a:rPr lang="en-GB" sz="3200" dirty="0">
                <a:latin typeface="Twinkl" panose="02000000000000000000" pitchFamily="2" charset="0"/>
              </a:rPr>
              <a:t>, </a:t>
            </a:r>
            <a:r>
              <a:rPr lang="en-GB" sz="3200" b="1" dirty="0">
                <a:latin typeface="Twinkl" panose="02000000000000000000" pitchFamily="2" charset="0"/>
              </a:rPr>
              <a:t>inclusive</a:t>
            </a:r>
            <a:r>
              <a:rPr lang="en-GB" sz="3200" dirty="0">
                <a:latin typeface="Twinkl" panose="02000000000000000000" pitchFamily="2" charset="0"/>
              </a:rPr>
              <a:t>, Church school where everyone is </a:t>
            </a:r>
            <a:r>
              <a:rPr lang="en-GB" sz="3200" b="1" dirty="0">
                <a:latin typeface="Twinkl" panose="02000000000000000000" pitchFamily="2" charset="0"/>
              </a:rPr>
              <a:t>valued</a:t>
            </a:r>
            <a:r>
              <a:rPr lang="en-GB" sz="3200" dirty="0">
                <a:latin typeface="Twinkl" panose="02000000000000000000" pitchFamily="2" charset="0"/>
              </a:rPr>
              <a:t> as a child of God. We warmly </a:t>
            </a:r>
            <a:r>
              <a:rPr lang="en-GB" sz="3200" b="1" dirty="0">
                <a:latin typeface="Twinkl" panose="02000000000000000000" pitchFamily="2" charset="0"/>
              </a:rPr>
              <a:t>welcome</a:t>
            </a:r>
            <a:r>
              <a:rPr lang="en-GB" sz="3200" dirty="0">
                <a:latin typeface="Twinkl" panose="02000000000000000000" pitchFamily="2" charset="0"/>
              </a:rPr>
              <a:t> people of all faiths/worldviews and backgrounds, fostering </a:t>
            </a:r>
            <a:r>
              <a:rPr lang="en-GB" sz="3200" b="1" dirty="0">
                <a:latin typeface="Twinkl" panose="02000000000000000000" pitchFamily="2" charset="0"/>
              </a:rPr>
              <a:t>respect</a:t>
            </a:r>
            <a:r>
              <a:rPr lang="en-GB" sz="3200" dirty="0">
                <a:latin typeface="Twinkl" panose="02000000000000000000" pitchFamily="2" charset="0"/>
              </a:rPr>
              <a:t>, </a:t>
            </a:r>
            <a:r>
              <a:rPr lang="en-GB" sz="3200" b="1" dirty="0">
                <a:latin typeface="Twinkl" panose="02000000000000000000" pitchFamily="2" charset="0"/>
              </a:rPr>
              <a:t>compassion</a:t>
            </a:r>
            <a:r>
              <a:rPr lang="en-GB" sz="3200" dirty="0">
                <a:latin typeface="Twinkl" panose="02000000000000000000" pitchFamily="2" charset="0"/>
              </a:rPr>
              <a:t> and </a:t>
            </a:r>
            <a:r>
              <a:rPr lang="en-GB" sz="3200" b="1" dirty="0">
                <a:latin typeface="Twinkl" panose="02000000000000000000" pitchFamily="2" charset="0"/>
              </a:rPr>
              <a:t>forgiveness</a:t>
            </a:r>
            <a:r>
              <a:rPr lang="en-GB" sz="3200" dirty="0">
                <a:latin typeface="Twinkl" panose="02000000000000000000" pitchFamily="2" charset="0"/>
              </a:rPr>
              <a:t>. Rooted in </a:t>
            </a:r>
            <a:r>
              <a:rPr lang="en-GB" sz="3200" b="1" dirty="0">
                <a:latin typeface="Twinkl" panose="02000000000000000000" pitchFamily="2" charset="0"/>
              </a:rPr>
              <a:t>faith</a:t>
            </a:r>
            <a:r>
              <a:rPr lang="en-GB" sz="3200" dirty="0">
                <a:latin typeface="Twinkl" panose="02000000000000000000" pitchFamily="2" charset="0"/>
              </a:rPr>
              <a:t>, </a:t>
            </a:r>
            <a:r>
              <a:rPr lang="en-GB" sz="3200" b="1" dirty="0">
                <a:latin typeface="Twinkl" panose="02000000000000000000" pitchFamily="2" charset="0"/>
              </a:rPr>
              <a:t>family</a:t>
            </a:r>
            <a:r>
              <a:rPr lang="en-GB" sz="3200" dirty="0">
                <a:latin typeface="Twinkl" panose="02000000000000000000" pitchFamily="2" charset="0"/>
              </a:rPr>
              <a:t> and </a:t>
            </a:r>
            <a:r>
              <a:rPr lang="en-GB" sz="3200" b="1" dirty="0">
                <a:latin typeface="Twinkl" panose="02000000000000000000" pitchFamily="2" charset="0"/>
              </a:rPr>
              <a:t>community</a:t>
            </a:r>
            <a:r>
              <a:rPr lang="en-GB" sz="3200" dirty="0">
                <a:latin typeface="Twinkl" panose="02000000000000000000" pitchFamily="2" charset="0"/>
              </a:rPr>
              <a:t>, we aim to </a:t>
            </a:r>
            <a:r>
              <a:rPr lang="en-GB" sz="3200" b="1" dirty="0">
                <a:latin typeface="Twinkl" panose="02000000000000000000" pitchFamily="2" charset="0"/>
              </a:rPr>
              <a:t>grow </a:t>
            </a:r>
            <a:r>
              <a:rPr lang="en-GB" sz="3200" dirty="0">
                <a:latin typeface="Twinkl" panose="02000000000000000000" pitchFamily="2" charset="0"/>
              </a:rPr>
              <a:t>together in love, developing </a:t>
            </a:r>
            <a:r>
              <a:rPr lang="en-GB" sz="3200" b="1" dirty="0">
                <a:latin typeface="Twinkl" panose="02000000000000000000" pitchFamily="2" charset="0"/>
              </a:rPr>
              <a:t>wisdom</a:t>
            </a:r>
            <a:r>
              <a:rPr lang="en-GB" sz="3200" dirty="0">
                <a:latin typeface="Twinkl" panose="02000000000000000000" pitchFamily="2" charset="0"/>
              </a:rPr>
              <a:t>, </a:t>
            </a:r>
            <a:r>
              <a:rPr lang="en-GB" sz="3200" b="1" dirty="0">
                <a:latin typeface="Twinkl" panose="02000000000000000000" pitchFamily="2" charset="0"/>
              </a:rPr>
              <a:t>knowledge</a:t>
            </a:r>
            <a:r>
              <a:rPr lang="en-GB" sz="3200" dirty="0">
                <a:latin typeface="Twinkl" panose="02000000000000000000" pitchFamily="2" charset="0"/>
              </a:rPr>
              <a:t> and </a:t>
            </a:r>
            <a:r>
              <a:rPr lang="en-GB" sz="3200" b="1" dirty="0">
                <a:latin typeface="Twinkl" panose="02000000000000000000" pitchFamily="2" charset="0"/>
              </a:rPr>
              <a:t>aspirations</a:t>
            </a:r>
            <a:r>
              <a:rPr lang="en-GB" sz="3200" dirty="0">
                <a:latin typeface="Twinkl" panose="02000000000000000000" pitchFamily="2" charset="0"/>
              </a:rPr>
              <a:t> for a </a:t>
            </a:r>
            <a:r>
              <a:rPr lang="en-GB" sz="3200" b="1" dirty="0">
                <a:latin typeface="Twinkl" panose="02000000000000000000" pitchFamily="2" charset="0"/>
              </a:rPr>
              <a:t>brighter future</a:t>
            </a:r>
            <a:r>
              <a:rPr lang="en-GB" sz="3200" dirty="0">
                <a:latin typeface="Twinkl" panose="02000000000000000000" pitchFamily="2" charset="0"/>
              </a:rPr>
              <a:t>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0024A9-0184-448B-881E-CC722A916CB1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678" r="20678"/>
          <a:stretch/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0767" b="10767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4224527"/>
            <a:ext cx="6108192" cy="242200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4800" dirty="0"/>
              <a:t>Thank you for attending!</a:t>
            </a:r>
            <a:br>
              <a:rPr lang="en-GB" sz="4800" dirty="0"/>
            </a:br>
            <a:r>
              <a:rPr lang="en-GB" dirty="0"/>
              <a:t>Please enjoy a little breakfast. </a:t>
            </a:r>
          </a:p>
        </p:txBody>
      </p:sp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6_TF89080264_Win32" id="{3731C29E-5360-473C-90D9-D1C830F1D8DB}" vid="{D8C77459-7CB2-421D-BDB2-D3DF8339E0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76</TotalTime>
  <Words>398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Elephant</vt:lpstr>
      <vt:lpstr>Twinkl</vt:lpstr>
      <vt:lpstr>Brush</vt:lpstr>
      <vt:lpstr>Elsecar Holy Trinity CE Primary Academy  Updated school vision breakfast</vt:lpstr>
      <vt:lpstr>Why does a school need a vision?</vt:lpstr>
      <vt:lpstr>How we updated our vision? </vt:lpstr>
      <vt:lpstr>We asked… You said…</vt:lpstr>
      <vt:lpstr>The staff then collated all the different thoughts and feelings given to us and worked hard to put it into a 60 word paragraph, as it had to be concise!</vt:lpstr>
      <vt:lpstr>We are proud to announce our updated vision statement for June 2025!</vt:lpstr>
      <vt:lpstr>Thank you for attending! Please enjoy a little breakfast.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Woollands</dc:creator>
  <cp:lastModifiedBy>J Woollands</cp:lastModifiedBy>
  <cp:revision>1</cp:revision>
  <dcterms:created xsi:type="dcterms:W3CDTF">2025-06-16T10:00:47Z</dcterms:created>
  <dcterms:modified xsi:type="dcterms:W3CDTF">2025-06-16T11:17:42Z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